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68" autoAdjust="0"/>
  </p:normalViewPr>
  <p:slideViewPr>
    <p:cSldViewPr snapToGrid="0" snapToObjects="1">
      <p:cViewPr varScale="1">
        <p:scale>
          <a:sx n="54" d="100"/>
          <a:sy n="54" d="100"/>
        </p:scale>
        <p:origin x="-22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B64F5-B30B-1A4E-A71D-8E964C26CEC8}" type="datetimeFigureOut">
              <a:rPr lang="en-US" smtClean="0"/>
              <a:t>30/10/13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497D1-6D1E-104D-A1CF-B113684A5D15}" type="slidenum">
              <a:rPr lang="en-US" smtClean="0"/>
              <a:t>‹#›</a:t>
            </a:fld>
            <a:endParaRPr lang="en-US"/>
          </a:p>
        </p:txBody>
      </p:sp>
    </p:spTree>
    <p:extLst>
      <p:ext uri="{BB962C8B-B14F-4D97-AF65-F5344CB8AC3E}">
        <p14:creationId xmlns:p14="http://schemas.microsoft.com/office/powerpoint/2010/main" val="1223265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trb.wa.gov.au/files/9613/6860/3049/TRB_Professional_Learning_Activities_Policy.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teacher cards any more as of about 31</a:t>
            </a:r>
            <a:r>
              <a:rPr lang="en-US" baseline="30000" dirty="0" smtClean="0"/>
              <a:t>st</a:t>
            </a:r>
            <a:r>
              <a:rPr lang="en-US" dirty="0" smtClean="0"/>
              <a:t> March 2013. </a:t>
            </a:r>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2</a:t>
            </a:fld>
            <a:endParaRPr lang="en-US"/>
          </a:p>
        </p:txBody>
      </p:sp>
    </p:spTree>
    <p:extLst>
      <p:ext uri="{BB962C8B-B14F-4D97-AF65-F5344CB8AC3E}">
        <p14:creationId xmlns:p14="http://schemas.microsoft.com/office/powerpoint/2010/main" val="104497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Enter your number and password. Do not worry if you do not know your number and password as they are easily retrievable by clicking on the green text listed above and below the log in /password boxes. You can and SHOULD update your contact and employment details. There are large fines for not updating</a:t>
            </a:r>
            <a:r>
              <a:rPr lang="en-AU" sz="1200" kern="1200" baseline="0" dirty="0" smtClean="0">
                <a:solidFill>
                  <a:schemeClr val="tx1"/>
                </a:solidFill>
                <a:effectLst/>
                <a:latin typeface="+mn-lt"/>
                <a:ea typeface="+mn-ea"/>
                <a:cs typeface="+mn-cs"/>
              </a:rPr>
              <a:t> your details.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17</a:t>
            </a:fld>
            <a:endParaRPr lang="en-US"/>
          </a:p>
        </p:txBody>
      </p:sp>
    </p:spTree>
    <p:extLst>
      <p:ext uri="{BB962C8B-B14F-4D97-AF65-F5344CB8AC3E}">
        <p14:creationId xmlns:p14="http://schemas.microsoft.com/office/powerpoint/2010/main" val="40854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Click on the 'Professional Learning' tab as pictured.</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2497D1-6D1E-104D-A1CF-B113684A5D15}" type="slidenum">
              <a:rPr lang="en-US" smtClean="0"/>
              <a:t>18</a:t>
            </a:fld>
            <a:endParaRPr lang="en-US"/>
          </a:p>
        </p:txBody>
      </p:sp>
    </p:spTree>
    <p:extLst>
      <p:ext uri="{BB962C8B-B14F-4D97-AF65-F5344CB8AC3E}">
        <p14:creationId xmlns:p14="http://schemas.microsoft.com/office/powerpoint/2010/main" val="35845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Fill out all the necessary details listed in the form box. Please note you MUST hit the save button in order for the information to be saved on the system database. It is not necessary for you to enter in a score as listed at the bottom of the page. Remember to enter in the “time commitment” as well (e.g. 4 hours)</a:t>
            </a:r>
          </a:p>
          <a:p>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19</a:t>
            </a:fld>
            <a:endParaRPr lang="en-US"/>
          </a:p>
        </p:txBody>
      </p:sp>
    </p:spTree>
    <p:extLst>
      <p:ext uri="{BB962C8B-B14F-4D97-AF65-F5344CB8AC3E}">
        <p14:creationId xmlns:p14="http://schemas.microsoft.com/office/powerpoint/2010/main" val="53406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7</a:t>
            </a:r>
            <a:r>
              <a:rPr lang="en-US" baseline="30000" dirty="0" smtClean="0"/>
              <a:t>th</a:t>
            </a:r>
            <a:r>
              <a:rPr lang="en-US" dirty="0" smtClean="0"/>
              <a:t> June</a:t>
            </a:r>
            <a:r>
              <a:rPr lang="en-US" baseline="0" dirty="0" smtClean="0"/>
              <a:t> 2013 ECE teachers in Child Care settings are required to be registered with TRBWA also. </a:t>
            </a:r>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20</a:t>
            </a:fld>
            <a:endParaRPr lang="en-US"/>
          </a:p>
        </p:txBody>
      </p:sp>
    </p:spTree>
    <p:extLst>
      <p:ext uri="{BB962C8B-B14F-4D97-AF65-F5344CB8AC3E}">
        <p14:creationId xmlns:p14="http://schemas.microsoft.com/office/powerpoint/2010/main" val="148117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Professional</a:t>
            </a:r>
            <a:r>
              <a:rPr lang="en-US" baseline="0" dirty="0" smtClean="0"/>
              <a:t> Engagement is not referring to the AITSL Standards. Here it refers to the number of teaching days. </a:t>
            </a:r>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7</a:t>
            </a:fld>
            <a:endParaRPr lang="en-US"/>
          </a:p>
        </p:txBody>
      </p:sp>
    </p:spTree>
    <p:extLst>
      <p:ext uri="{BB962C8B-B14F-4D97-AF65-F5344CB8AC3E}">
        <p14:creationId xmlns:p14="http://schemas.microsoft.com/office/powerpoint/2010/main" val="79304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TRBWA Policy</a:t>
            </a:r>
            <a:r>
              <a:rPr lang="en-US" baseline="0" dirty="0" smtClean="0"/>
              <a:t> in full</a:t>
            </a:r>
            <a:endParaRPr lang="en-US" dirty="0" smtClean="0"/>
          </a:p>
          <a:p>
            <a:r>
              <a:rPr lang="en-US" dirty="0" smtClean="0"/>
              <a:t>http://</a:t>
            </a:r>
            <a:r>
              <a:rPr lang="en-US" dirty="0" err="1" smtClean="0"/>
              <a:t>trb.wa.gov.au</a:t>
            </a:r>
            <a:r>
              <a:rPr lang="en-US" dirty="0" smtClean="0"/>
              <a:t>/files/2913/7644/3759/Renewal_of_Registration_Policy_.</a:t>
            </a:r>
            <a:r>
              <a:rPr lang="en-US" dirty="0" err="1" smtClean="0"/>
              <a:t>pdf</a:t>
            </a:r>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8</a:t>
            </a:fld>
            <a:endParaRPr lang="en-US"/>
          </a:p>
        </p:txBody>
      </p:sp>
    </p:spTree>
    <p:extLst>
      <p:ext uri="{BB962C8B-B14F-4D97-AF65-F5344CB8AC3E}">
        <p14:creationId xmlns:p14="http://schemas.microsoft.com/office/powerpoint/2010/main" val="277156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that deadline is met, the registration continues, even beyond the expiry date, until renewal is granted or refused. </a:t>
            </a:r>
          </a:p>
          <a:p>
            <a:endParaRPr lang="en-US" dirty="0" smtClean="0"/>
          </a:p>
          <a:p>
            <a:r>
              <a:rPr lang="en-US" dirty="0" smtClean="0"/>
              <a:t>The activity log can be found under “Professional Learning” on the TRBWA</a:t>
            </a:r>
            <a:r>
              <a:rPr lang="en-US" baseline="0" dirty="0" smtClean="0"/>
              <a:t> Website: http://</a:t>
            </a:r>
            <a:r>
              <a:rPr lang="en-US" baseline="0" dirty="0" err="1" smtClean="0"/>
              <a:t>www.trb.wa.gov.au</a:t>
            </a:r>
            <a:r>
              <a:rPr lang="en-US" baseline="0" dirty="0" smtClean="0"/>
              <a:t>/further-information/professional-learning/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9</a:t>
            </a:fld>
            <a:endParaRPr lang="en-US"/>
          </a:p>
        </p:txBody>
      </p:sp>
    </p:spTree>
    <p:extLst>
      <p:ext uri="{BB962C8B-B14F-4D97-AF65-F5344CB8AC3E}">
        <p14:creationId xmlns:p14="http://schemas.microsoft.com/office/powerpoint/2010/main" val="332770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the IEUWA here as this is THEIR WORK! IEUWA hold regular seminars to members and non-members on these topics. Look to the “events” calendar on their website for more info https://</a:t>
            </a:r>
            <a:r>
              <a:rPr lang="en-US" baseline="0" dirty="0" err="1" smtClean="0"/>
              <a:t>ieuwa.asn.au</a:t>
            </a:r>
            <a:r>
              <a:rPr lang="en-US" baseline="0" dirty="0" smtClean="0"/>
              <a:t>/events/coming-</a:t>
            </a:r>
            <a:r>
              <a:rPr lang="en-US" baseline="0" dirty="0" err="1" smtClean="0"/>
              <a:t>events.html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12</a:t>
            </a:fld>
            <a:endParaRPr lang="en-US"/>
          </a:p>
        </p:txBody>
      </p:sp>
    </p:spTree>
    <p:extLst>
      <p:ext uri="{BB962C8B-B14F-4D97-AF65-F5344CB8AC3E}">
        <p14:creationId xmlns:p14="http://schemas.microsoft.com/office/powerpoint/2010/main" val="76591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out more about what constitutes professional learning here: </a:t>
            </a:r>
            <a:r>
              <a:rPr lang="en-AU" u="sng" dirty="0" smtClean="0">
                <a:solidFill>
                  <a:srgbClr val="203A4E"/>
                </a:solidFill>
                <a:hlinkClick r:id="rId3"/>
              </a:rPr>
              <a:t>http://trb.wa.gov.au/files/9613/6860/3049/TRB_Professional_Learning_Activities_Policy.pdf</a:t>
            </a:r>
            <a:endParaRPr lang="en-AU" u="sng" dirty="0" smtClean="0">
              <a:solidFill>
                <a:srgbClr val="203A4E"/>
              </a:solidFill>
            </a:endParaRPr>
          </a:p>
          <a:p>
            <a:pPr marL="171450" indent="-171450">
              <a:buFont typeface="Arial"/>
              <a:buChar char="•"/>
            </a:pPr>
            <a:r>
              <a:rPr lang="en-AU" u="none" dirty="0" smtClean="0">
                <a:solidFill>
                  <a:srgbClr val="203A4E"/>
                </a:solidFill>
              </a:rPr>
              <a:t>You must</a:t>
            </a:r>
            <a:r>
              <a:rPr lang="en-AU" u="none" baseline="0" dirty="0" smtClean="0">
                <a:solidFill>
                  <a:srgbClr val="203A4E"/>
                </a:solidFill>
              </a:rPr>
              <a:t> address all 3 Domains and all 7 Standards over a five year registration period. </a:t>
            </a:r>
          </a:p>
          <a:p>
            <a:pPr marL="171450" indent="-171450">
              <a:buFont typeface="Arial"/>
              <a:buChar char="•"/>
            </a:pPr>
            <a:r>
              <a:rPr lang="en-AU" u="none" baseline="0" dirty="0" smtClean="0">
                <a:solidFill>
                  <a:srgbClr val="203A4E"/>
                </a:solidFill>
              </a:rPr>
              <a:t>You must maintain records that justify how each domain is being addressed</a:t>
            </a:r>
          </a:p>
          <a:p>
            <a:pPr marL="171450" indent="-171450">
              <a:buFont typeface="Arial"/>
              <a:buChar char="•"/>
            </a:pPr>
            <a:r>
              <a:rPr lang="en-AU" u="none" baseline="0" dirty="0" smtClean="0">
                <a:solidFill>
                  <a:srgbClr val="203A4E"/>
                </a:solidFill>
              </a:rPr>
              <a:t>One PL can only be placed in ONE domain &amp; standard e.g. you can not put the same PL activity in two or three different domains. </a:t>
            </a:r>
          </a:p>
          <a:p>
            <a:pPr marL="0" indent="0">
              <a:buFont typeface="Arial"/>
              <a:buNone/>
            </a:pPr>
            <a:endParaRPr lang="en-AU" u="none" baseline="0" dirty="0" smtClean="0">
              <a:solidFill>
                <a:srgbClr val="203A4E"/>
              </a:solidFill>
            </a:endParaRPr>
          </a:p>
          <a:p>
            <a:pPr marL="0" indent="0">
              <a:buFont typeface="Arial"/>
              <a:buNone/>
            </a:pPr>
            <a:r>
              <a:rPr lang="en-AU" u="none" baseline="0" dirty="0" smtClean="0">
                <a:solidFill>
                  <a:srgbClr val="203A4E"/>
                </a:solidFill>
              </a:rPr>
              <a:t>Formal = signatures, certificates etc.. Informal = conference notes, copies of Prof Readings etc… </a:t>
            </a:r>
          </a:p>
          <a:p>
            <a:endParaRPr lang="en-AU" u="none" baseline="0" dirty="0" smtClean="0">
              <a:solidFill>
                <a:srgbClr val="203A4E"/>
              </a:solidFill>
            </a:endParaRPr>
          </a:p>
          <a:p>
            <a:endParaRPr lang="en-AU" u="sng" dirty="0" smtClean="0">
              <a:solidFill>
                <a:srgbClr val="203A4E"/>
              </a:solidFill>
            </a:endParaRPr>
          </a:p>
          <a:p>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13</a:t>
            </a:fld>
            <a:endParaRPr lang="en-US"/>
          </a:p>
        </p:txBody>
      </p:sp>
    </p:spTree>
    <p:extLst>
      <p:ext uri="{BB962C8B-B14F-4D97-AF65-F5344CB8AC3E}">
        <p14:creationId xmlns:p14="http://schemas.microsoft.com/office/powerpoint/2010/main" val="306853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can’t use your Masters degree for example, to show 20 hours of PD. It can only be listed once, in One Domain and only account for some of your PL activity hours.</a:t>
            </a:r>
          </a:p>
          <a:p>
            <a:r>
              <a:rPr lang="en-US" baseline="0" dirty="0" smtClean="0"/>
              <a:t>You should show a variety of formal &amp; informal activities across 7 standards but does not need to be balanced. HOWEVER Teacher context may be a factor e.g. you cant meet the Aboriginal and Torres Strait outcomes as you have none of these students in your school.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14</a:t>
            </a:fld>
            <a:endParaRPr lang="en-US"/>
          </a:p>
        </p:txBody>
      </p:sp>
    </p:spTree>
    <p:extLst>
      <p:ext uri="{BB962C8B-B14F-4D97-AF65-F5344CB8AC3E}">
        <p14:creationId xmlns:p14="http://schemas.microsoft.com/office/powerpoint/2010/main" val="145635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a:t>
            </a:r>
            <a:r>
              <a:rPr lang="en-US" baseline="0" dirty="0" smtClean="0"/>
              <a:t> not need to submit your evidence for TRBWA renewal but you WILL need to keep it for auditing purposes. </a:t>
            </a:r>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15</a:t>
            </a:fld>
            <a:endParaRPr lang="en-US"/>
          </a:p>
        </p:txBody>
      </p:sp>
    </p:spTree>
    <p:extLst>
      <p:ext uri="{BB962C8B-B14F-4D97-AF65-F5344CB8AC3E}">
        <p14:creationId xmlns:p14="http://schemas.microsoft.com/office/powerpoint/2010/main" val="117279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Log onto the </a:t>
            </a:r>
            <a:r>
              <a:rPr lang="en-AU" sz="1200" u="sng" kern="1200" dirty="0" smtClean="0">
                <a:solidFill>
                  <a:schemeClr val="tx1"/>
                </a:solidFill>
                <a:effectLst/>
                <a:latin typeface="+mn-lt"/>
                <a:ea typeface="+mn-ea"/>
                <a:cs typeface="+mn-cs"/>
              </a:rPr>
              <a:t>TRBWA</a:t>
            </a:r>
            <a:r>
              <a:rPr lang="en-AU" sz="1200" kern="1200" dirty="0" smtClean="0">
                <a:solidFill>
                  <a:schemeClr val="tx1"/>
                </a:solidFill>
                <a:effectLst/>
                <a:latin typeface="+mn-lt"/>
                <a:ea typeface="+mn-ea"/>
                <a:cs typeface="+mn-cs"/>
              </a:rPr>
              <a:t> website by typing </a:t>
            </a:r>
            <a:r>
              <a:rPr lang="en-AU" sz="1200" kern="1200" dirty="0" err="1" smtClean="0">
                <a:solidFill>
                  <a:schemeClr val="tx1"/>
                </a:solidFill>
                <a:effectLst/>
                <a:latin typeface="+mn-lt"/>
                <a:ea typeface="+mn-ea"/>
                <a:cs typeface="+mn-cs"/>
              </a:rPr>
              <a:t>www.trb.</a:t>
            </a:r>
            <a:r>
              <a:rPr lang="en-AU" sz="1200" b="1" kern="1200" dirty="0" err="1" smtClean="0">
                <a:solidFill>
                  <a:schemeClr val="tx1"/>
                </a:solidFill>
                <a:effectLst/>
                <a:latin typeface="+mn-lt"/>
                <a:ea typeface="+mn-ea"/>
                <a:cs typeface="+mn-cs"/>
              </a:rPr>
              <a:t>wa</a:t>
            </a:r>
            <a:r>
              <a:rPr lang="en-AU" sz="1200" kern="1200" dirty="0" err="1" smtClean="0">
                <a:solidFill>
                  <a:schemeClr val="tx1"/>
                </a:solidFill>
                <a:effectLst/>
                <a:latin typeface="+mn-lt"/>
                <a:ea typeface="+mn-ea"/>
                <a:cs typeface="+mn-cs"/>
              </a:rPr>
              <a:t>.gov.au</a:t>
            </a:r>
            <a:r>
              <a:rPr lang="en-AU" sz="1200" kern="1200" dirty="0" smtClean="0">
                <a:solidFill>
                  <a:schemeClr val="tx1"/>
                </a:solidFill>
                <a:effectLst/>
                <a:latin typeface="+mn-lt"/>
                <a:ea typeface="+mn-ea"/>
                <a:cs typeface="+mn-cs"/>
              </a:rPr>
              <a:t>/ into your browser. Select the ‘log in’ button from the top right hand side.</a:t>
            </a:r>
            <a:r>
              <a:rPr lang="en-AU" dirty="0" smtClean="0">
                <a:effectLst/>
              </a:rPr>
              <a:t> </a:t>
            </a:r>
            <a:endParaRPr lang="en-US" dirty="0"/>
          </a:p>
        </p:txBody>
      </p:sp>
      <p:sp>
        <p:nvSpPr>
          <p:cNvPr id="4" name="Slide Number Placeholder 3"/>
          <p:cNvSpPr>
            <a:spLocks noGrp="1"/>
          </p:cNvSpPr>
          <p:nvPr>
            <p:ph type="sldNum" sz="quarter" idx="10"/>
          </p:nvPr>
        </p:nvSpPr>
        <p:spPr/>
        <p:txBody>
          <a:bodyPr/>
          <a:lstStyle/>
          <a:p>
            <a:fld id="{F52497D1-6D1E-104D-A1CF-B113684A5D15}" type="slidenum">
              <a:rPr lang="en-US" smtClean="0"/>
              <a:t>16</a:t>
            </a:fld>
            <a:endParaRPr lang="en-US"/>
          </a:p>
        </p:txBody>
      </p:sp>
    </p:spTree>
    <p:extLst>
      <p:ext uri="{BB962C8B-B14F-4D97-AF65-F5344CB8AC3E}">
        <p14:creationId xmlns:p14="http://schemas.microsoft.com/office/powerpoint/2010/main" val="169329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AU"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30/10/13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30/10/13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30/10/13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30/10/13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AU"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30/10/13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30/10/13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30/10/13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30/10/13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30/10/13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AU"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30/10/13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AU"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30/10/13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30/10/13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ieuwa.asn.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ieuwa.asn.au/"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trb.wa.gov.au/files/9613/6860/3049/TRB_Professional_Learning_Activities_Policy.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rb.wa.gov.au/index.php/download_file/view/150/27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rb.wa.gov.au/files/2913/7644/3759/Renewal_of_Registration_Policy_.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trb.wa.gov.au/files/9713/6860/3049/Log_of_Standards-referenced_professional_learning_activiti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Registration</a:t>
            </a:r>
            <a:endParaRPr lang="en-US" dirty="0"/>
          </a:p>
        </p:txBody>
      </p:sp>
      <p:sp>
        <p:nvSpPr>
          <p:cNvPr id="3" name="Subtitle 2"/>
          <p:cNvSpPr>
            <a:spLocks noGrp="1"/>
          </p:cNvSpPr>
          <p:nvPr>
            <p:ph type="subTitle" idx="1"/>
          </p:nvPr>
        </p:nvSpPr>
        <p:spPr/>
        <p:txBody>
          <a:bodyPr/>
          <a:lstStyle/>
          <a:p>
            <a:r>
              <a:rPr lang="en-US" dirty="0" smtClean="0"/>
              <a:t>What you need to know</a:t>
            </a:r>
            <a:endParaRPr lang="en-US" dirty="0"/>
          </a:p>
        </p:txBody>
      </p:sp>
    </p:spTree>
    <p:extLst>
      <p:ext uri="{BB962C8B-B14F-4D97-AF65-F5344CB8AC3E}">
        <p14:creationId xmlns:p14="http://schemas.microsoft.com/office/powerpoint/2010/main" val="20900753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29 at 6.10.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82"/>
            <a:ext cx="9144000" cy="5649233"/>
          </a:xfrm>
          <a:prstGeom prst="rect">
            <a:avLst/>
          </a:prstGeom>
        </p:spPr>
      </p:pic>
    </p:spTree>
    <p:extLst>
      <p:ext uri="{BB962C8B-B14F-4D97-AF65-F5344CB8AC3E}">
        <p14:creationId xmlns:p14="http://schemas.microsoft.com/office/powerpoint/2010/main" val="33254086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29 at 6.17.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74063"/>
          </a:xfrm>
          <a:prstGeom prst="rect">
            <a:avLst/>
          </a:prstGeom>
        </p:spPr>
      </p:pic>
      <p:sp>
        <p:nvSpPr>
          <p:cNvPr id="2" name="Oval Callout 1"/>
          <p:cNvSpPr/>
          <p:nvPr/>
        </p:nvSpPr>
        <p:spPr>
          <a:xfrm>
            <a:off x="4033052" y="1158785"/>
            <a:ext cx="3542847" cy="2674119"/>
          </a:xfrm>
          <a:prstGeom prst="wedgeEllipseCallout">
            <a:avLst>
              <a:gd name="adj1" fmla="val 70362"/>
              <a:gd name="adj2" fmla="val -583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Courtesy Michelle </a:t>
            </a:r>
            <a:r>
              <a:rPr lang="en-US" dirty="0" err="1" smtClean="0"/>
              <a:t>Cofflar</a:t>
            </a:r>
            <a:r>
              <a:rPr lang="en-US" dirty="0" smtClean="0"/>
              <a:t> via IEUWA. </a:t>
            </a:r>
            <a:r>
              <a:rPr lang="en-US" dirty="0"/>
              <a:t>Please visit </a:t>
            </a:r>
            <a:r>
              <a:rPr lang="en-US" dirty="0">
                <a:hlinkClick r:id="rId3"/>
              </a:rPr>
              <a:t>https://ieuwa.asn.au</a:t>
            </a:r>
            <a:r>
              <a:rPr lang="en-US" dirty="0" smtClean="0">
                <a:hlinkClick r:id="rId3"/>
              </a:rPr>
              <a:t>/</a:t>
            </a:r>
            <a:r>
              <a:rPr lang="en-US" dirty="0" smtClean="0"/>
              <a:t> for seminars on Teacher Registration today! </a:t>
            </a:r>
            <a:endParaRPr lang="en-US" dirty="0"/>
          </a:p>
        </p:txBody>
      </p:sp>
    </p:spTree>
    <p:extLst>
      <p:ext uri="{BB962C8B-B14F-4D97-AF65-F5344CB8AC3E}">
        <p14:creationId xmlns:p14="http://schemas.microsoft.com/office/powerpoint/2010/main" val="1376958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29 at 6.1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0266"/>
            <a:ext cx="9357469" cy="4710188"/>
          </a:xfrm>
          <a:prstGeom prst="rect">
            <a:avLst/>
          </a:prstGeom>
        </p:spPr>
      </p:pic>
      <p:sp>
        <p:nvSpPr>
          <p:cNvPr id="3" name="Oval Callout 2"/>
          <p:cNvSpPr/>
          <p:nvPr/>
        </p:nvSpPr>
        <p:spPr>
          <a:xfrm>
            <a:off x="4656949" y="1827314"/>
            <a:ext cx="3542847" cy="2674119"/>
          </a:xfrm>
          <a:prstGeom prst="wedgeEllipseCallout">
            <a:avLst>
              <a:gd name="adj1" fmla="val 70362"/>
              <a:gd name="adj2" fmla="val -583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Courtesy Michelle </a:t>
            </a:r>
            <a:r>
              <a:rPr lang="en-US" dirty="0" err="1" smtClean="0"/>
              <a:t>Cofflar</a:t>
            </a:r>
            <a:r>
              <a:rPr lang="en-US" dirty="0" smtClean="0"/>
              <a:t> via IEUWA. </a:t>
            </a:r>
            <a:r>
              <a:rPr lang="en-US" dirty="0"/>
              <a:t>Please visit </a:t>
            </a:r>
            <a:r>
              <a:rPr lang="en-US" dirty="0">
                <a:hlinkClick r:id="rId4"/>
              </a:rPr>
              <a:t>https://ieuwa.asn.au</a:t>
            </a:r>
            <a:r>
              <a:rPr lang="en-US" dirty="0" smtClean="0">
                <a:hlinkClick r:id="rId4"/>
              </a:rPr>
              <a:t>/</a:t>
            </a:r>
            <a:r>
              <a:rPr lang="en-US" dirty="0" smtClean="0"/>
              <a:t> for seminars on Teacher Registration today! </a:t>
            </a:r>
            <a:endParaRPr lang="en-US" dirty="0"/>
          </a:p>
        </p:txBody>
      </p:sp>
    </p:spTree>
    <p:extLst>
      <p:ext uri="{BB962C8B-B14F-4D97-AF65-F5344CB8AC3E}">
        <p14:creationId xmlns:p14="http://schemas.microsoft.com/office/powerpoint/2010/main" val="604266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counts as </a:t>
            </a:r>
            <a:br>
              <a:rPr lang="en-US" dirty="0" smtClean="0"/>
            </a:br>
            <a:r>
              <a:rPr lang="en-US" dirty="0" smtClean="0"/>
              <a:t>Professional Learning?</a:t>
            </a:r>
            <a:endParaRPr lang="en-US" dirty="0"/>
          </a:p>
        </p:txBody>
      </p:sp>
      <p:sp>
        <p:nvSpPr>
          <p:cNvPr id="3" name="Content Placeholder 2"/>
          <p:cNvSpPr>
            <a:spLocks noGrp="1"/>
          </p:cNvSpPr>
          <p:nvPr>
            <p:ph idx="1"/>
          </p:nvPr>
        </p:nvSpPr>
        <p:spPr/>
        <p:txBody>
          <a:bodyPr>
            <a:normAutofit fontScale="70000" lnSpcReduction="20000"/>
          </a:bodyPr>
          <a:lstStyle/>
          <a:p>
            <a:pPr lvl="0">
              <a:buFont typeface="Wingdings" charset="2"/>
              <a:buChar char="§"/>
            </a:pPr>
            <a:r>
              <a:rPr lang="en-AU" dirty="0">
                <a:solidFill>
                  <a:srgbClr val="203A4E"/>
                </a:solidFill>
              </a:rPr>
              <a:t>Must be </a:t>
            </a:r>
            <a:r>
              <a:rPr lang="en-AU" b="1" u="sng" dirty="0">
                <a:solidFill>
                  <a:srgbClr val="203A4E"/>
                </a:solidFill>
              </a:rPr>
              <a:t>over and above the normal expectations </a:t>
            </a:r>
            <a:r>
              <a:rPr lang="en-AU" dirty="0">
                <a:solidFill>
                  <a:srgbClr val="203A4E"/>
                </a:solidFill>
              </a:rPr>
              <a:t>of a teacher’s role and responsibilities (including preparations, planning, programming, assessment and reporting).  UNLESS you are changing or modifying things within the school, then this can be counted. </a:t>
            </a:r>
          </a:p>
          <a:p>
            <a:pPr lvl="0">
              <a:buFont typeface="Wingdings" charset="2"/>
              <a:buChar char="§"/>
            </a:pPr>
            <a:r>
              <a:rPr lang="en-AU" dirty="0">
                <a:solidFill>
                  <a:srgbClr val="203A4E"/>
                </a:solidFill>
              </a:rPr>
              <a:t>The activity must </a:t>
            </a:r>
            <a:r>
              <a:rPr lang="en-AU" b="1" u="sng" dirty="0">
                <a:solidFill>
                  <a:srgbClr val="203A4E"/>
                </a:solidFill>
              </a:rPr>
              <a:t>‘enhance’ your teaching </a:t>
            </a:r>
          </a:p>
          <a:p>
            <a:pPr lvl="0">
              <a:buFont typeface="Wingdings" charset="2"/>
              <a:buChar char="§"/>
            </a:pPr>
            <a:r>
              <a:rPr lang="en-AU" dirty="0">
                <a:solidFill>
                  <a:srgbClr val="203A4E"/>
                </a:solidFill>
              </a:rPr>
              <a:t>The activity should </a:t>
            </a:r>
            <a:r>
              <a:rPr lang="en-AU" i="1" u="sng" dirty="0">
                <a:solidFill>
                  <a:srgbClr val="203A4E"/>
                </a:solidFill>
              </a:rPr>
              <a:t>“aim to improve our professional knowledge, practice and competencies as set out in the Australian Professional Standards for Teachers or the Professional Standards for Teachers in Western Australia”</a:t>
            </a:r>
            <a:r>
              <a:rPr lang="en-AU" u="sng" dirty="0">
                <a:solidFill>
                  <a:srgbClr val="203A4E"/>
                </a:solidFill>
              </a:rPr>
              <a:t> </a:t>
            </a:r>
            <a:endParaRPr lang="en-AU" u="sng" dirty="0" smtClean="0">
              <a:solidFill>
                <a:srgbClr val="203A4E"/>
              </a:solidFill>
            </a:endParaRPr>
          </a:p>
          <a:p>
            <a:pPr lvl="0">
              <a:buFont typeface="Wingdings" charset="2"/>
              <a:buChar char="§"/>
            </a:pPr>
            <a:r>
              <a:rPr lang="en-AU" dirty="0" smtClean="0">
                <a:solidFill>
                  <a:srgbClr val="203A4E"/>
                </a:solidFill>
              </a:rPr>
              <a:t>Participate in </a:t>
            </a:r>
            <a:r>
              <a:rPr lang="en-AU" u="sng" dirty="0" smtClean="0">
                <a:solidFill>
                  <a:srgbClr val="203A4E"/>
                </a:solidFill>
              </a:rPr>
              <a:t>formal and informal</a:t>
            </a:r>
            <a:r>
              <a:rPr lang="en-AU" dirty="0" smtClean="0">
                <a:solidFill>
                  <a:srgbClr val="203A4E"/>
                </a:solidFill>
              </a:rPr>
              <a:t> PL activities</a:t>
            </a:r>
            <a:endParaRPr lang="en-AU" dirty="0">
              <a:solidFill>
                <a:srgbClr val="203A4E"/>
              </a:solidFill>
            </a:endParaRPr>
          </a:p>
          <a:p>
            <a:pPr marL="0" lvl="0" indent="0">
              <a:buNone/>
            </a:pPr>
            <a:r>
              <a:rPr lang="en-AU" dirty="0" smtClean="0">
                <a:solidFill>
                  <a:srgbClr val="203A4E"/>
                </a:solidFill>
              </a:rPr>
              <a:t/>
            </a:r>
            <a:br>
              <a:rPr lang="en-AU" dirty="0" smtClean="0">
                <a:solidFill>
                  <a:srgbClr val="203A4E"/>
                </a:solidFill>
              </a:rPr>
            </a:br>
            <a:r>
              <a:rPr lang="en-AU" dirty="0" smtClean="0">
                <a:solidFill>
                  <a:srgbClr val="203A4E"/>
                </a:solidFill>
              </a:rPr>
              <a:t>You </a:t>
            </a:r>
            <a:r>
              <a:rPr lang="en-AU" dirty="0">
                <a:solidFill>
                  <a:srgbClr val="203A4E"/>
                </a:solidFill>
              </a:rPr>
              <a:t>can find out more about what constitutes ‘Professional Learning’ </a:t>
            </a:r>
            <a:r>
              <a:rPr lang="en-AU" dirty="0" smtClean="0">
                <a:solidFill>
                  <a:srgbClr val="203A4E"/>
                </a:solidFill>
                <a:hlinkClick r:id="rId3"/>
              </a:rPr>
              <a:t>here</a:t>
            </a:r>
            <a:r>
              <a:rPr lang="en-AU" dirty="0">
                <a:solidFill>
                  <a:srgbClr val="203A4E"/>
                </a:solidFill>
              </a:rPr>
              <a:t>.</a:t>
            </a:r>
            <a:endParaRPr lang="en-US" dirty="0"/>
          </a:p>
        </p:txBody>
      </p:sp>
    </p:spTree>
    <p:extLst>
      <p:ext uri="{BB962C8B-B14F-4D97-AF65-F5344CB8AC3E}">
        <p14:creationId xmlns:p14="http://schemas.microsoft.com/office/powerpoint/2010/main" val="3737373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32437"/>
            <a:ext cx="6965245" cy="1202485"/>
          </a:xfrm>
        </p:spPr>
        <p:txBody>
          <a:bodyPr/>
          <a:lstStyle/>
          <a:p>
            <a:r>
              <a:rPr lang="en-US" dirty="0" smtClean="0"/>
              <a:t>Acceptable PL</a:t>
            </a:r>
            <a:endParaRPr lang="en-US" dirty="0"/>
          </a:p>
        </p:txBody>
      </p:sp>
      <p:sp>
        <p:nvSpPr>
          <p:cNvPr id="3" name="Content Placeholder 2"/>
          <p:cNvSpPr>
            <a:spLocks noGrp="1"/>
          </p:cNvSpPr>
          <p:nvPr>
            <p:ph idx="1"/>
          </p:nvPr>
        </p:nvSpPr>
        <p:spPr>
          <a:xfrm>
            <a:off x="1095023" y="1728833"/>
            <a:ext cx="7162793" cy="3492950"/>
          </a:xfrm>
        </p:spPr>
        <p:txBody>
          <a:bodyPr>
            <a:noAutofit/>
          </a:bodyPr>
          <a:lstStyle/>
          <a:p>
            <a:pPr marL="0" indent="0">
              <a:buNone/>
            </a:pPr>
            <a:r>
              <a:rPr lang="en-US" sz="2000" b="1" dirty="0" smtClean="0"/>
              <a:t>Some PL activities you already do…</a:t>
            </a:r>
          </a:p>
          <a:p>
            <a:pPr>
              <a:buFont typeface="Wingdings" charset="2"/>
              <a:buChar char="§"/>
            </a:pPr>
            <a:r>
              <a:rPr lang="en-US" sz="2000" dirty="0" smtClean="0"/>
              <a:t>Presenting or running </a:t>
            </a:r>
            <a:r>
              <a:rPr lang="en-US" sz="2000" dirty="0" smtClean="0"/>
              <a:t>PD sessions / workshops</a:t>
            </a:r>
          </a:p>
          <a:p>
            <a:pPr>
              <a:buFont typeface="Wingdings" charset="2"/>
              <a:buChar char="§"/>
            </a:pPr>
            <a:r>
              <a:rPr lang="en-US" sz="2000" dirty="0" smtClean="0"/>
              <a:t>Participation in whole staff PD</a:t>
            </a:r>
          </a:p>
          <a:p>
            <a:pPr>
              <a:buFont typeface="Wingdings" charset="2"/>
              <a:buChar char="§"/>
            </a:pPr>
            <a:r>
              <a:rPr lang="en-US" sz="2000" dirty="0" smtClean="0"/>
              <a:t>Participation and involvement in committees, policy development etc…</a:t>
            </a:r>
          </a:p>
          <a:p>
            <a:pPr>
              <a:buFont typeface="Wingdings" charset="2"/>
              <a:buChar char="§"/>
            </a:pPr>
            <a:r>
              <a:rPr lang="en-US" sz="2000" dirty="0" smtClean="0"/>
              <a:t>Conducting or being a part of school based action research</a:t>
            </a:r>
          </a:p>
          <a:p>
            <a:pPr>
              <a:buFont typeface="Wingdings" charset="2"/>
              <a:buChar char="§"/>
            </a:pPr>
            <a:r>
              <a:rPr lang="en-US" sz="2000" dirty="0" smtClean="0"/>
              <a:t>Upgrading qualifications</a:t>
            </a:r>
          </a:p>
          <a:p>
            <a:pPr>
              <a:buFont typeface="Wingdings" charset="2"/>
              <a:buChar char="§"/>
            </a:pPr>
            <a:r>
              <a:rPr lang="en-US" sz="2000" dirty="0" smtClean="0"/>
              <a:t>Modifying / reviewing school policies, statements etc…. </a:t>
            </a:r>
          </a:p>
          <a:p>
            <a:pPr>
              <a:buFont typeface="Wingdings" charset="2"/>
              <a:buChar char="§"/>
            </a:pPr>
            <a:r>
              <a:rPr lang="en-US" sz="2000" dirty="0" smtClean="0"/>
              <a:t>Curriculum development with your staff, modifying curriculum materials, creating school based documents etc….</a:t>
            </a:r>
          </a:p>
          <a:p>
            <a:pPr>
              <a:buFont typeface="Wingdings" charset="2"/>
              <a:buChar char="§"/>
            </a:pPr>
            <a:r>
              <a:rPr lang="en-US" sz="2000" dirty="0" smtClean="0"/>
              <a:t>Attendance at conferences</a:t>
            </a:r>
          </a:p>
          <a:p>
            <a:pPr>
              <a:buFont typeface="Wingdings" charset="2"/>
              <a:buChar char="§"/>
            </a:pPr>
            <a:r>
              <a:rPr lang="en-US" sz="2000" dirty="0" smtClean="0"/>
              <a:t>Professional readings</a:t>
            </a:r>
            <a:endParaRPr lang="en-US" sz="2000" dirty="0"/>
          </a:p>
        </p:txBody>
      </p:sp>
    </p:spTree>
    <p:extLst>
      <p:ext uri="{BB962C8B-B14F-4D97-AF65-F5344CB8AC3E}">
        <p14:creationId xmlns:p14="http://schemas.microsoft.com/office/powerpoint/2010/main" val="24799845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dirty="0" smtClean="0"/>
              <a:t>Know when your registration period expires!</a:t>
            </a:r>
          </a:p>
          <a:p>
            <a:pPr marL="457200" indent="-457200">
              <a:buFont typeface="+mj-lt"/>
              <a:buAutoNum type="arabicPeriod"/>
            </a:pPr>
            <a:r>
              <a:rPr lang="en-US" dirty="0" smtClean="0"/>
              <a:t>Start collecting a record (&amp; evidence) of your professional learning activities NOW!</a:t>
            </a:r>
          </a:p>
          <a:p>
            <a:pPr marL="457200" indent="-457200">
              <a:buFont typeface="+mj-lt"/>
              <a:buAutoNum type="arabicPeriod"/>
            </a:pPr>
            <a:r>
              <a:rPr lang="en-US" dirty="0" smtClean="0"/>
              <a:t>Create a Teacher Registration file &amp; place your ‘Activity Log’ at the front as an index page</a:t>
            </a:r>
          </a:p>
          <a:p>
            <a:pPr marL="457200" indent="-457200">
              <a:buFont typeface="+mj-lt"/>
              <a:buAutoNum type="arabicPeriod"/>
            </a:pPr>
            <a:r>
              <a:rPr lang="en-US" dirty="0" smtClean="0"/>
              <a:t>Start filling out your log NOW!</a:t>
            </a:r>
          </a:p>
          <a:p>
            <a:pPr marL="457200" indent="-457200">
              <a:buFont typeface="+mj-lt"/>
              <a:buAutoNum type="arabicPeriod"/>
            </a:pPr>
            <a:r>
              <a:rPr lang="en-US" dirty="0" smtClean="0"/>
              <a:t>Save your evidence in the file also (e.g. certificates, notes, attendance registers, etc…)</a:t>
            </a:r>
            <a:endParaRPr lang="en-US" dirty="0"/>
          </a:p>
        </p:txBody>
      </p:sp>
    </p:spTree>
    <p:extLst>
      <p:ext uri="{BB962C8B-B14F-4D97-AF65-F5344CB8AC3E}">
        <p14:creationId xmlns:p14="http://schemas.microsoft.com/office/powerpoint/2010/main" val="5720277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TRBWA Website</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3173" b="-13173"/>
          <a:stretch>
            <a:fillRect/>
          </a:stretch>
        </p:blipFill>
        <p:spPr bwMode="auto">
          <a:xfrm>
            <a:off x="810399" y="1212118"/>
            <a:ext cx="7591139" cy="4590805"/>
          </a:xfrm>
          <a:prstGeom prst="rect">
            <a:avLst/>
          </a:prstGeom>
          <a:noFill/>
          <a:ln>
            <a:noFill/>
          </a:ln>
        </p:spPr>
      </p:pic>
    </p:spTree>
    <p:extLst>
      <p:ext uri="{BB962C8B-B14F-4D97-AF65-F5344CB8AC3E}">
        <p14:creationId xmlns:p14="http://schemas.microsoft.com/office/powerpoint/2010/main" val="41401736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8031" r="8031"/>
          <a:stretch>
            <a:fillRect/>
          </a:stretch>
        </p:blipFill>
        <p:spPr bwMode="auto">
          <a:xfrm>
            <a:off x="1191847" y="957385"/>
            <a:ext cx="6897688" cy="4765553"/>
          </a:xfrm>
          <a:prstGeom prst="rect">
            <a:avLst/>
          </a:prstGeom>
          <a:noFill/>
          <a:ln>
            <a:noFill/>
          </a:ln>
        </p:spPr>
      </p:pic>
    </p:spTree>
    <p:extLst>
      <p:ext uri="{BB962C8B-B14F-4D97-AF65-F5344CB8AC3E}">
        <p14:creationId xmlns:p14="http://schemas.microsoft.com/office/powerpoint/2010/main" val="32895760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53858" b="-53858"/>
          <a:stretch>
            <a:fillRect/>
          </a:stretch>
        </p:blipFill>
        <p:spPr bwMode="auto">
          <a:xfrm>
            <a:off x="897060" y="1309076"/>
            <a:ext cx="7397670" cy="5021385"/>
          </a:xfrm>
          <a:prstGeom prst="rect">
            <a:avLst/>
          </a:prstGeom>
          <a:noFill/>
          <a:ln>
            <a:noFill/>
          </a:ln>
        </p:spPr>
      </p:pic>
      <p:sp>
        <p:nvSpPr>
          <p:cNvPr id="5" name="TextBox 4"/>
          <p:cNvSpPr txBox="1"/>
          <p:nvPr/>
        </p:nvSpPr>
        <p:spPr>
          <a:xfrm>
            <a:off x="897060" y="1113692"/>
            <a:ext cx="7094171" cy="1231106"/>
          </a:xfrm>
          <a:prstGeom prst="rect">
            <a:avLst/>
          </a:prstGeom>
          <a:noFill/>
        </p:spPr>
        <p:txBody>
          <a:bodyPr wrap="square" rtlCol="0">
            <a:spAutoFit/>
          </a:bodyPr>
          <a:lstStyle/>
          <a:p>
            <a:pPr algn="ctr"/>
            <a:r>
              <a:rPr lang="en-US" sz="2000" b="1" dirty="0" smtClean="0"/>
              <a:t>REMEMBER… </a:t>
            </a:r>
            <a:r>
              <a:rPr lang="en-US" dirty="0" smtClean="0"/>
              <a:t>updating your Professional Learning activities here DOES NOT COUNT AS A SUBMISSION FOR RENEWAL. It is just a method for you to keep track of your professional learning FOR YOUR OWN KNOWLEDGE</a:t>
            </a:r>
            <a:endParaRPr lang="en-US" dirty="0"/>
          </a:p>
        </p:txBody>
      </p:sp>
    </p:spTree>
    <p:extLst>
      <p:ext uri="{BB962C8B-B14F-4D97-AF65-F5344CB8AC3E}">
        <p14:creationId xmlns:p14="http://schemas.microsoft.com/office/powerpoint/2010/main" val="24471078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982259_orig"/>
          <p:cNvPicPr/>
          <p:nvPr/>
        </p:nvPicPr>
        <p:blipFill>
          <a:blip r:embed="rId3">
            <a:extLst>
              <a:ext uri="{28A0092B-C50C-407E-A947-70E740481C1C}">
                <a14:useLocalDpi xmlns:a14="http://schemas.microsoft.com/office/drawing/2010/main" val="0"/>
              </a:ext>
            </a:extLst>
          </a:blip>
          <a:srcRect/>
          <a:stretch>
            <a:fillRect/>
          </a:stretch>
        </p:blipFill>
        <p:spPr bwMode="auto">
          <a:xfrm>
            <a:off x="703385" y="742461"/>
            <a:ext cx="7737230" cy="5470769"/>
          </a:xfrm>
          <a:prstGeom prst="rect">
            <a:avLst/>
          </a:prstGeom>
          <a:noFill/>
          <a:ln>
            <a:noFill/>
          </a:ln>
        </p:spPr>
      </p:pic>
      <p:sp>
        <p:nvSpPr>
          <p:cNvPr id="2" name="Rectangle 1"/>
          <p:cNvSpPr/>
          <p:nvPr/>
        </p:nvSpPr>
        <p:spPr>
          <a:xfrm>
            <a:off x="1717072" y="2572951"/>
            <a:ext cx="3898696" cy="1477328"/>
          </a:xfrm>
          <a:prstGeom prst="rect">
            <a:avLst/>
          </a:prstGeom>
          <a:noFill/>
        </p:spPr>
        <p:txBody>
          <a:bodyPr wrap="square" lIns="91440" tIns="45720" rIns="91440" bIns="45720">
            <a:spAutoFit/>
          </a:bodyPr>
          <a:lstStyle/>
          <a:p>
            <a:pPr algn="ctr"/>
            <a:r>
              <a:rPr lang="en-AU"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REMEMBER: </a:t>
            </a:r>
            <a:br>
              <a:rPr lang="en-AU"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AU"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This does not count as submission to the TRBWA </a:t>
            </a:r>
            <a:br>
              <a:rPr lang="en-AU"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AU"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and is to be used as a method of </a:t>
            </a:r>
            <a:br>
              <a:rPr lang="en-AU"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AU"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maintain records for your OWN USE!</a:t>
            </a:r>
            <a:endParaRPr lang="en-AU"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86786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TRBWA?</a:t>
            </a:r>
            <a:endParaRPr lang="en-US" dirty="0"/>
          </a:p>
        </p:txBody>
      </p:sp>
      <p:sp>
        <p:nvSpPr>
          <p:cNvPr id="3" name="Content Placeholder 2"/>
          <p:cNvSpPr>
            <a:spLocks noGrp="1"/>
          </p:cNvSpPr>
          <p:nvPr>
            <p:ph idx="1"/>
          </p:nvPr>
        </p:nvSpPr>
        <p:spPr/>
        <p:txBody>
          <a:bodyPr/>
          <a:lstStyle/>
          <a:p>
            <a:pPr marL="0" indent="0" algn="ctr">
              <a:buNone/>
            </a:pPr>
            <a:r>
              <a:rPr lang="en-US" sz="3600" dirty="0" smtClean="0">
                <a:solidFill>
                  <a:schemeClr val="bg2">
                    <a:lumMod val="25000"/>
                  </a:schemeClr>
                </a:solidFill>
              </a:rPr>
              <a:t>The Teacher Registration Board of Western Australia (TRBWA) replaced the Western Australian College of Teaching (WACOT) on the 7</a:t>
            </a:r>
            <a:r>
              <a:rPr lang="en-US" sz="3600" baseline="30000" dirty="0" smtClean="0">
                <a:solidFill>
                  <a:schemeClr val="bg2">
                    <a:lumMod val="25000"/>
                  </a:schemeClr>
                </a:solidFill>
              </a:rPr>
              <a:t>th</a:t>
            </a:r>
            <a:r>
              <a:rPr lang="en-US" sz="3600" dirty="0" smtClean="0">
                <a:solidFill>
                  <a:schemeClr val="bg2">
                    <a:lumMod val="25000"/>
                  </a:schemeClr>
                </a:solidFill>
              </a:rPr>
              <a:t> December 2012</a:t>
            </a:r>
          </a:p>
          <a:p>
            <a:pPr marL="365760" lvl="1" indent="0">
              <a:buNone/>
            </a:pPr>
            <a:endParaRPr lang="en-US" dirty="0" smtClean="0"/>
          </a:p>
        </p:txBody>
      </p:sp>
    </p:spTree>
    <p:extLst>
      <p:ext uri="{BB962C8B-B14F-4D97-AF65-F5344CB8AC3E}">
        <p14:creationId xmlns:p14="http://schemas.microsoft.com/office/powerpoint/2010/main" val="4023965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Standards WA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203A4E"/>
                </a:solidFill>
              </a:rPr>
              <a:t>Professional Standards for Teachers in Western Australia are primarily the same as the National Professional Standards for Teachers (AITSL). </a:t>
            </a:r>
            <a:br>
              <a:rPr lang="en-US" dirty="0" smtClean="0">
                <a:solidFill>
                  <a:srgbClr val="203A4E"/>
                </a:solidFill>
              </a:rPr>
            </a:br>
            <a:r>
              <a:rPr lang="en-US" dirty="0" smtClean="0">
                <a:solidFill>
                  <a:srgbClr val="203A4E"/>
                </a:solidFill>
              </a:rPr>
              <a:t/>
            </a:r>
            <a:br>
              <a:rPr lang="en-US" dirty="0" smtClean="0">
                <a:solidFill>
                  <a:srgbClr val="203A4E"/>
                </a:solidFill>
              </a:rPr>
            </a:br>
            <a:r>
              <a:rPr lang="en-US" dirty="0" smtClean="0">
                <a:solidFill>
                  <a:srgbClr val="203A4E"/>
                </a:solidFill>
              </a:rPr>
              <a:t>The only difference is that the WA Teacher Standards also accommodates those </a:t>
            </a:r>
            <a:r>
              <a:rPr lang="en-US" dirty="0">
                <a:solidFill>
                  <a:srgbClr val="203A4E"/>
                </a:solidFill>
              </a:rPr>
              <a:t>Early Childhood </a:t>
            </a:r>
            <a:r>
              <a:rPr lang="en-US" dirty="0" smtClean="0">
                <a:solidFill>
                  <a:srgbClr val="203A4E"/>
                </a:solidFill>
              </a:rPr>
              <a:t>teachers working in Child Care settings. </a:t>
            </a:r>
          </a:p>
          <a:p>
            <a:pPr marL="0" indent="0">
              <a:buNone/>
            </a:pPr>
            <a:endParaRPr lang="en-US" dirty="0">
              <a:solidFill>
                <a:srgbClr val="203A4E"/>
              </a:solidFill>
            </a:endParaRPr>
          </a:p>
          <a:p>
            <a:pPr marL="0" indent="0">
              <a:buNone/>
            </a:pPr>
            <a:r>
              <a:rPr lang="en-US" dirty="0" smtClean="0">
                <a:solidFill>
                  <a:srgbClr val="203A4E"/>
                </a:solidFill>
              </a:rPr>
              <a:t>You may refer to either standards for renewal</a:t>
            </a:r>
            <a:endParaRPr lang="en-US" dirty="0">
              <a:solidFill>
                <a:srgbClr val="203A4E"/>
              </a:solidFill>
            </a:endParaRPr>
          </a:p>
        </p:txBody>
      </p:sp>
    </p:spTree>
    <p:extLst>
      <p:ext uri="{BB962C8B-B14F-4D97-AF65-F5344CB8AC3E}">
        <p14:creationId xmlns:p14="http://schemas.microsoft.com/office/powerpoint/2010/main" val="9790204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Professional Standards addressed in this presentation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203A4E"/>
                </a:solidFill>
              </a:rPr>
              <a:t>PROFESSIONAL PRACTICE</a:t>
            </a:r>
            <a:endParaRPr lang="en-US" dirty="0">
              <a:solidFill>
                <a:srgbClr val="203A4E"/>
              </a:solidFill>
            </a:endParaRPr>
          </a:p>
          <a:p>
            <a:pPr>
              <a:buFont typeface="Wingdings" charset="2"/>
              <a:buChar char="§"/>
            </a:pPr>
            <a:r>
              <a:rPr lang="en-US" dirty="0" smtClean="0">
                <a:solidFill>
                  <a:srgbClr val="203A4E"/>
                </a:solidFill>
              </a:rPr>
              <a:t>6.1  - identify and plan professional learning needs</a:t>
            </a:r>
          </a:p>
          <a:p>
            <a:pPr>
              <a:buFont typeface="Wingdings" charset="2"/>
              <a:buChar char="§"/>
            </a:pPr>
            <a:r>
              <a:rPr lang="en-US" dirty="0" smtClean="0">
                <a:solidFill>
                  <a:srgbClr val="203A4E"/>
                </a:solidFill>
              </a:rPr>
              <a:t>6.2 – Engage in professional learning and improve practice</a:t>
            </a:r>
          </a:p>
          <a:p>
            <a:pPr>
              <a:buFont typeface="Wingdings" charset="2"/>
              <a:buChar char="§"/>
            </a:pPr>
            <a:r>
              <a:rPr lang="en-US" dirty="0" smtClean="0">
                <a:solidFill>
                  <a:srgbClr val="203A4E"/>
                </a:solidFill>
              </a:rPr>
              <a:t>6.3 – engage with colleagues and improve practice</a:t>
            </a:r>
          </a:p>
          <a:p>
            <a:pPr marL="0" indent="0">
              <a:buNone/>
            </a:pPr>
            <a:r>
              <a:rPr lang="en-US" dirty="0" smtClean="0">
                <a:solidFill>
                  <a:srgbClr val="203A4E"/>
                </a:solidFill>
              </a:rPr>
              <a:t>PROFESSIONAL ENGAGEMENT</a:t>
            </a:r>
          </a:p>
          <a:p>
            <a:pPr>
              <a:buFont typeface="Wingdings" charset="2"/>
              <a:buChar char="§"/>
            </a:pPr>
            <a:r>
              <a:rPr lang="en-US" dirty="0" smtClean="0">
                <a:solidFill>
                  <a:srgbClr val="203A4E"/>
                </a:solidFill>
              </a:rPr>
              <a:t>7.4 – Engage with professional teaching networks and broader communities</a:t>
            </a:r>
            <a:endParaRPr lang="en-US" dirty="0">
              <a:solidFill>
                <a:srgbClr val="203A4E"/>
              </a:solidFill>
            </a:endParaRPr>
          </a:p>
        </p:txBody>
      </p:sp>
    </p:spTree>
    <p:extLst>
      <p:ext uri="{BB962C8B-B14F-4D97-AF65-F5344CB8AC3E}">
        <p14:creationId xmlns:p14="http://schemas.microsoft.com/office/powerpoint/2010/main" val="15670022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TRBWA?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203A4E"/>
                </a:solidFill>
              </a:rPr>
              <a:t>The </a:t>
            </a:r>
            <a:r>
              <a:rPr lang="en-US" dirty="0">
                <a:solidFill>
                  <a:srgbClr val="203A4E"/>
                </a:solidFill>
              </a:rPr>
              <a:t>TRBWA's Board members are appointed by the Minister for Education. The TRBWA's primary functions are:</a:t>
            </a:r>
          </a:p>
          <a:p>
            <a:pPr>
              <a:buFont typeface="Wingdings" charset="2"/>
              <a:buChar char="§"/>
            </a:pPr>
            <a:r>
              <a:rPr lang="en-US" dirty="0">
                <a:solidFill>
                  <a:srgbClr val="203A4E"/>
                </a:solidFill>
              </a:rPr>
              <a:t>to register teachers in Western Australia who meet all legal requirements, </a:t>
            </a:r>
          </a:p>
          <a:p>
            <a:pPr>
              <a:buFont typeface="Wingdings" charset="2"/>
              <a:buChar char="§"/>
            </a:pPr>
            <a:r>
              <a:rPr lang="en-US" dirty="0">
                <a:solidFill>
                  <a:srgbClr val="203A4E"/>
                </a:solidFill>
              </a:rPr>
              <a:t>to administer the disciplinary and impairment review processes, and</a:t>
            </a:r>
          </a:p>
          <a:p>
            <a:pPr>
              <a:buFont typeface="Wingdings" charset="2"/>
              <a:buChar char="§"/>
            </a:pPr>
            <a:r>
              <a:rPr lang="en-US" dirty="0">
                <a:solidFill>
                  <a:srgbClr val="203A4E"/>
                </a:solidFill>
              </a:rPr>
              <a:t>to accredit initial teacher education </a:t>
            </a:r>
            <a:r>
              <a:rPr lang="en-US" dirty="0" err="1">
                <a:solidFill>
                  <a:srgbClr val="203A4E"/>
                </a:solidFill>
              </a:rPr>
              <a:t>programmes</a:t>
            </a:r>
            <a:r>
              <a:rPr lang="en-US" dirty="0">
                <a:solidFill>
                  <a:srgbClr val="203A4E"/>
                </a:solidFill>
              </a:rPr>
              <a:t> which comply with accreditation </a:t>
            </a:r>
            <a:r>
              <a:rPr lang="en-US" dirty="0" smtClean="0">
                <a:solidFill>
                  <a:srgbClr val="203A4E"/>
                </a:solidFill>
              </a:rPr>
              <a:t>standards.</a:t>
            </a:r>
          </a:p>
          <a:p>
            <a:pPr marL="0" indent="0" algn="r">
              <a:buNone/>
            </a:pPr>
            <a:r>
              <a:rPr lang="en-US" sz="900" dirty="0" smtClean="0"/>
              <a:t/>
            </a:r>
            <a:br>
              <a:rPr lang="en-US" sz="900" dirty="0" smtClean="0"/>
            </a:br>
            <a:r>
              <a:rPr lang="en-US" sz="900" dirty="0" smtClean="0"/>
              <a:t>Source: http</a:t>
            </a:r>
            <a:r>
              <a:rPr lang="en-US" sz="900" dirty="0"/>
              <a:t>://</a:t>
            </a:r>
            <a:r>
              <a:rPr lang="en-US" sz="900" dirty="0" err="1"/>
              <a:t>www.trb.wa.gov.au</a:t>
            </a:r>
            <a:r>
              <a:rPr lang="en-US" sz="900" dirty="0"/>
              <a:t>/about-us/about-the-</a:t>
            </a:r>
            <a:r>
              <a:rPr lang="en-US" sz="900" dirty="0" err="1"/>
              <a:t>trbwa</a:t>
            </a:r>
            <a:r>
              <a:rPr lang="en-US" sz="900" dirty="0"/>
              <a:t>/overview-of-</a:t>
            </a:r>
            <a:r>
              <a:rPr lang="en-US" sz="900" dirty="0" err="1"/>
              <a:t>trbwa</a:t>
            </a:r>
            <a:endParaRPr lang="en-US" sz="900" dirty="0"/>
          </a:p>
          <a:p>
            <a:pPr marL="0" indent="0">
              <a:buNone/>
            </a:pPr>
            <a:endParaRPr lang="en-US" dirty="0" smtClean="0">
              <a:solidFill>
                <a:srgbClr val="203A4E"/>
              </a:solidFill>
            </a:endParaRPr>
          </a:p>
        </p:txBody>
      </p:sp>
    </p:spTree>
    <p:extLst>
      <p:ext uri="{BB962C8B-B14F-4D97-AF65-F5344CB8AC3E}">
        <p14:creationId xmlns:p14="http://schemas.microsoft.com/office/powerpoint/2010/main" val="3259201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t>In </a:t>
            </a:r>
            <a:r>
              <a:rPr lang="en-US" dirty="0"/>
              <a:t>performing its functions the Board is required to:</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solidFill>
                  <a:srgbClr val="203A4E"/>
                </a:solidFill>
              </a:rPr>
              <a:t>maintain </a:t>
            </a:r>
            <a:r>
              <a:rPr lang="en-US" dirty="0">
                <a:solidFill>
                  <a:srgbClr val="203A4E"/>
                </a:solidFill>
              </a:rPr>
              <a:t>an up-to-date register of teachers</a:t>
            </a:r>
          </a:p>
          <a:p>
            <a:pPr>
              <a:buFont typeface="Wingdings" charset="2"/>
              <a:buChar char="§"/>
            </a:pPr>
            <a:r>
              <a:rPr lang="en-US" dirty="0" smtClean="0">
                <a:solidFill>
                  <a:srgbClr val="203A4E"/>
                </a:solidFill>
              </a:rPr>
              <a:t>develop </a:t>
            </a:r>
            <a:r>
              <a:rPr lang="en-US" dirty="0">
                <a:solidFill>
                  <a:srgbClr val="203A4E"/>
                </a:solidFill>
              </a:rPr>
              <a:t>and publish </a:t>
            </a:r>
            <a:r>
              <a:rPr lang="en-US" dirty="0">
                <a:solidFill>
                  <a:srgbClr val="203A4E"/>
                </a:solidFill>
                <a:hlinkClick r:id="rId2" tooltip="Professional Standards for Teachers in Western Australia"/>
              </a:rPr>
              <a:t>professional standards for teachers</a:t>
            </a:r>
            <a:endParaRPr lang="en-US" dirty="0">
              <a:solidFill>
                <a:srgbClr val="203A4E"/>
              </a:solidFill>
            </a:endParaRPr>
          </a:p>
          <a:p>
            <a:pPr>
              <a:buFont typeface="Wingdings" charset="2"/>
              <a:buChar char="§"/>
            </a:pPr>
            <a:r>
              <a:rPr lang="en-US" dirty="0" smtClean="0">
                <a:solidFill>
                  <a:srgbClr val="203A4E"/>
                </a:solidFill>
              </a:rPr>
              <a:t>develop </a:t>
            </a:r>
            <a:r>
              <a:rPr lang="en-US" dirty="0">
                <a:solidFill>
                  <a:srgbClr val="203A4E"/>
                </a:solidFill>
              </a:rPr>
              <a:t>and publish accreditation standards</a:t>
            </a:r>
          </a:p>
          <a:p>
            <a:pPr>
              <a:buFont typeface="Wingdings" charset="2"/>
              <a:buChar char="§"/>
            </a:pPr>
            <a:r>
              <a:rPr lang="en-US" dirty="0" smtClean="0">
                <a:solidFill>
                  <a:srgbClr val="203A4E"/>
                </a:solidFill>
              </a:rPr>
              <a:t>make </a:t>
            </a:r>
            <a:r>
              <a:rPr lang="en-US" dirty="0">
                <a:solidFill>
                  <a:srgbClr val="203A4E"/>
                </a:solidFill>
              </a:rPr>
              <a:t>the best interests of children its paramount consideration in all decision-making.</a:t>
            </a:r>
          </a:p>
          <a:p>
            <a:pPr marL="0" indent="0" algn="r">
              <a:buNone/>
            </a:pPr>
            <a:r>
              <a:rPr lang="en-US" sz="900" dirty="0" smtClean="0"/>
              <a:t/>
            </a:r>
            <a:br>
              <a:rPr lang="en-US" sz="900" dirty="0" smtClean="0"/>
            </a:br>
            <a:r>
              <a:rPr lang="en-US" sz="900" dirty="0" smtClean="0"/>
              <a:t>Source: http</a:t>
            </a:r>
            <a:r>
              <a:rPr lang="en-US" sz="900" dirty="0"/>
              <a:t>://</a:t>
            </a:r>
            <a:r>
              <a:rPr lang="en-US" sz="900" dirty="0" err="1"/>
              <a:t>www.trb.wa.gov.au</a:t>
            </a:r>
            <a:r>
              <a:rPr lang="en-US" sz="900" dirty="0"/>
              <a:t>/about-us/about-the-</a:t>
            </a:r>
            <a:r>
              <a:rPr lang="en-US" sz="900" dirty="0" err="1"/>
              <a:t>trbwa</a:t>
            </a:r>
            <a:r>
              <a:rPr lang="en-US" sz="900" dirty="0"/>
              <a:t>/overview-of-</a:t>
            </a:r>
            <a:r>
              <a:rPr lang="en-US" sz="900" dirty="0" err="1"/>
              <a:t>trbwa</a:t>
            </a:r>
            <a:endParaRPr lang="en-US" sz="900" dirty="0"/>
          </a:p>
        </p:txBody>
      </p:sp>
    </p:spTree>
    <p:extLst>
      <p:ext uri="{BB962C8B-B14F-4D97-AF65-F5344CB8AC3E}">
        <p14:creationId xmlns:p14="http://schemas.microsoft.com/office/powerpoint/2010/main" val="19346868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of Registration</a:t>
            </a:r>
            <a:endParaRPr lang="en-US" dirty="0"/>
          </a:p>
        </p:txBody>
      </p:sp>
      <p:sp>
        <p:nvSpPr>
          <p:cNvPr id="3" name="Content Placeholder 2"/>
          <p:cNvSpPr>
            <a:spLocks noGrp="1"/>
          </p:cNvSpPr>
          <p:nvPr>
            <p:ph idx="1"/>
          </p:nvPr>
        </p:nvSpPr>
        <p:spPr>
          <a:xfrm>
            <a:off x="1269003" y="2020067"/>
            <a:ext cx="6597228" cy="3703002"/>
          </a:xfrm>
        </p:spPr>
        <p:txBody>
          <a:bodyPr>
            <a:noAutofit/>
          </a:bodyPr>
          <a:lstStyle/>
          <a:p>
            <a:pPr marL="0" indent="0">
              <a:buNone/>
            </a:pPr>
            <a:r>
              <a:rPr lang="en-AU" sz="2000" b="1" u="sng" dirty="0">
                <a:solidFill>
                  <a:srgbClr val="203A4E"/>
                </a:solidFill>
              </a:rPr>
              <a:t>YOUR REQUIREMENTS IN BRIEF</a:t>
            </a:r>
            <a:endParaRPr lang="en-AU" sz="2000" dirty="0">
              <a:solidFill>
                <a:srgbClr val="203A4E"/>
              </a:solidFill>
            </a:endParaRPr>
          </a:p>
          <a:p>
            <a:pPr marL="0" indent="0">
              <a:buNone/>
            </a:pPr>
            <a:endParaRPr lang="en-AU" sz="800" dirty="0">
              <a:solidFill>
                <a:srgbClr val="203A4E"/>
              </a:solidFill>
            </a:endParaRPr>
          </a:p>
          <a:p>
            <a:pPr marL="0" indent="0">
              <a:buNone/>
            </a:pPr>
            <a:r>
              <a:rPr lang="en-AU" sz="2000" dirty="0" smtClean="0">
                <a:solidFill>
                  <a:srgbClr val="203A4E"/>
                </a:solidFill>
              </a:rPr>
              <a:t>To </a:t>
            </a:r>
            <a:r>
              <a:rPr lang="en-AU" sz="2000" dirty="0">
                <a:solidFill>
                  <a:srgbClr val="203A4E"/>
                </a:solidFill>
              </a:rPr>
              <a:t>maintain and renew your registration with the TRBWA you must</a:t>
            </a:r>
            <a:r>
              <a:rPr lang="en-AU" sz="2000" b="1" u="sng" dirty="0">
                <a:solidFill>
                  <a:srgbClr val="203A4E"/>
                </a:solidFill>
              </a:rPr>
              <a:t> pay your fees </a:t>
            </a:r>
            <a:r>
              <a:rPr lang="en-AU" sz="2000" dirty="0">
                <a:solidFill>
                  <a:srgbClr val="203A4E"/>
                </a:solidFill>
              </a:rPr>
              <a:t>AND</a:t>
            </a:r>
            <a:r>
              <a:rPr lang="en-AU" sz="2000" b="1" dirty="0">
                <a:solidFill>
                  <a:srgbClr val="203A4E"/>
                </a:solidFill>
              </a:rPr>
              <a:t> </a:t>
            </a:r>
            <a:r>
              <a:rPr lang="en-AU" sz="2000" b="1" u="sng" dirty="0">
                <a:solidFill>
                  <a:srgbClr val="203A4E"/>
                </a:solidFill>
              </a:rPr>
              <a:t>demonstrate ongoing maintenance of Professional Teaching Standards, at the proficient level </a:t>
            </a:r>
            <a:r>
              <a:rPr lang="en-AU" sz="2000" dirty="0">
                <a:solidFill>
                  <a:srgbClr val="203A4E"/>
                </a:solidFill>
              </a:rPr>
              <a:t>or above, over FIVE YEARS via</a:t>
            </a:r>
            <a:r>
              <a:rPr lang="en-AU" sz="2000" dirty="0" smtClean="0">
                <a:solidFill>
                  <a:srgbClr val="203A4E"/>
                </a:solidFill>
              </a:rPr>
              <a:t>:</a:t>
            </a:r>
          </a:p>
          <a:p>
            <a:pPr marL="0" indent="0">
              <a:buNone/>
            </a:pPr>
            <a:endParaRPr lang="en-AU" sz="1600" dirty="0">
              <a:solidFill>
                <a:srgbClr val="203A4E"/>
              </a:solidFill>
            </a:endParaRPr>
          </a:p>
          <a:p>
            <a:pPr lvl="0">
              <a:buFont typeface="Wingdings" charset="2"/>
              <a:buChar char="ü"/>
            </a:pPr>
            <a:r>
              <a:rPr lang="en-AU" sz="1600" dirty="0">
                <a:solidFill>
                  <a:srgbClr val="203A4E"/>
                </a:solidFill>
              </a:rPr>
              <a:t>Activity Log  - download the activity </a:t>
            </a:r>
            <a:r>
              <a:rPr lang="en-AU" sz="1600" dirty="0">
                <a:solidFill>
                  <a:srgbClr val="203A4E"/>
                </a:solidFill>
                <a:hlinkClick r:id="" action="ppaction://noaction"/>
              </a:rPr>
              <a:t>log here</a:t>
            </a:r>
            <a:r>
              <a:rPr lang="en-AU" sz="1600" dirty="0">
                <a:solidFill>
                  <a:srgbClr val="203A4E"/>
                </a:solidFill>
              </a:rPr>
              <a:t>: </a:t>
            </a:r>
            <a:endParaRPr lang="en-AU" sz="1600" dirty="0" smtClean="0">
              <a:solidFill>
                <a:srgbClr val="203A4E"/>
              </a:solidFill>
            </a:endParaRPr>
          </a:p>
          <a:p>
            <a:pPr lvl="0">
              <a:buFont typeface="Wingdings" charset="2"/>
              <a:buChar char="ü"/>
            </a:pPr>
            <a:r>
              <a:rPr lang="en-AU" sz="1600" dirty="0" smtClean="0">
                <a:solidFill>
                  <a:srgbClr val="203A4E"/>
                </a:solidFill>
              </a:rPr>
              <a:t>Teaching </a:t>
            </a:r>
            <a:r>
              <a:rPr lang="en-AU" sz="1600" dirty="0">
                <a:solidFill>
                  <a:srgbClr val="203A4E"/>
                </a:solidFill>
              </a:rPr>
              <a:t>practice and conduct </a:t>
            </a:r>
            <a:r>
              <a:rPr lang="en-AU" sz="1600" dirty="0" smtClean="0">
                <a:solidFill>
                  <a:srgbClr val="203A4E"/>
                </a:solidFill>
              </a:rPr>
              <a:t>(behaving ethically &amp; professionally etc..)</a:t>
            </a:r>
            <a:endParaRPr lang="en-AU" sz="1600" dirty="0">
              <a:solidFill>
                <a:srgbClr val="203A4E"/>
              </a:solidFill>
            </a:endParaRPr>
          </a:p>
          <a:p>
            <a:pPr lvl="0">
              <a:buFont typeface="Wingdings" charset="2"/>
              <a:buChar char="ü"/>
            </a:pPr>
            <a:r>
              <a:rPr lang="en-AU" sz="1600" dirty="0">
                <a:solidFill>
                  <a:srgbClr val="203A4E"/>
                </a:solidFill>
              </a:rPr>
              <a:t>Fulfil mandatory teaching hours and professional development (</a:t>
            </a:r>
            <a:r>
              <a:rPr lang="en-AU" sz="1600" i="1" dirty="0">
                <a:solidFill>
                  <a:srgbClr val="203A4E"/>
                </a:solidFill>
              </a:rPr>
              <a:t>100 </a:t>
            </a:r>
            <a:r>
              <a:rPr lang="en-AU" sz="1600" i="1" dirty="0" smtClean="0">
                <a:solidFill>
                  <a:srgbClr val="203A4E"/>
                </a:solidFill>
              </a:rPr>
              <a:t>hours of PD and 100 days of teaching as </a:t>
            </a:r>
            <a:r>
              <a:rPr lang="en-AU" sz="1600" i="1" dirty="0">
                <a:solidFill>
                  <a:srgbClr val="203A4E"/>
                </a:solidFill>
              </a:rPr>
              <a:t>of </a:t>
            </a:r>
            <a:r>
              <a:rPr lang="en-AU" sz="1600" i="1" dirty="0" smtClean="0">
                <a:solidFill>
                  <a:srgbClr val="203A4E"/>
                </a:solidFill>
              </a:rPr>
              <a:t>7</a:t>
            </a:r>
            <a:r>
              <a:rPr lang="en-AU" sz="1600" i="1" baseline="30000" dirty="0" smtClean="0">
                <a:solidFill>
                  <a:srgbClr val="203A4E"/>
                </a:solidFill>
              </a:rPr>
              <a:t>th</a:t>
            </a:r>
            <a:r>
              <a:rPr lang="en-AU" sz="1600" i="1" dirty="0" smtClean="0">
                <a:solidFill>
                  <a:srgbClr val="203A4E"/>
                </a:solidFill>
              </a:rPr>
              <a:t> </a:t>
            </a:r>
            <a:r>
              <a:rPr lang="en-AU" sz="1600" i="1" dirty="0">
                <a:solidFill>
                  <a:srgbClr val="203A4E"/>
                </a:solidFill>
              </a:rPr>
              <a:t>Dec 2017</a:t>
            </a:r>
            <a:r>
              <a:rPr lang="en-AU" sz="1600" dirty="0">
                <a:solidFill>
                  <a:srgbClr val="203A4E"/>
                </a:solidFill>
              </a:rPr>
              <a:t>) but currently, as this is phased in, it may be 20 hours, 40 hours, 60 hours or 80 hours. </a:t>
            </a:r>
            <a:endParaRPr lang="en-US" sz="1600" dirty="0">
              <a:solidFill>
                <a:srgbClr val="203A4E"/>
              </a:solidFill>
            </a:endParaRPr>
          </a:p>
        </p:txBody>
      </p:sp>
    </p:spTree>
    <p:extLst>
      <p:ext uri="{BB962C8B-B14F-4D97-AF65-F5344CB8AC3E}">
        <p14:creationId xmlns:p14="http://schemas.microsoft.com/office/powerpoint/2010/main" val="2118784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Mandatory Requirements</a:t>
            </a:r>
            <a:endParaRPr lang="en-US" dirty="0"/>
          </a:p>
        </p:txBody>
      </p:sp>
      <p:sp>
        <p:nvSpPr>
          <p:cNvPr id="8" name="Content Placeholder 7"/>
          <p:cNvSpPr>
            <a:spLocks noGrp="1"/>
          </p:cNvSpPr>
          <p:nvPr>
            <p:ph idx="1"/>
          </p:nvPr>
        </p:nvSpPr>
        <p:spPr>
          <a:xfrm>
            <a:off x="1267910" y="1993760"/>
            <a:ext cx="6792358" cy="3603812"/>
          </a:xfrm>
        </p:spPr>
        <p:txBody>
          <a:bodyPr>
            <a:normAutofit fontScale="92500"/>
          </a:bodyPr>
          <a:lstStyle/>
          <a:p>
            <a:pPr marL="0" indent="0">
              <a:buNone/>
            </a:pPr>
            <a:r>
              <a:rPr lang="en-AU" dirty="0">
                <a:solidFill>
                  <a:srgbClr val="203A4E"/>
                </a:solidFill>
              </a:rPr>
              <a:t>Renewal before 7 Dec 2013	</a:t>
            </a:r>
            <a:r>
              <a:rPr lang="en-AU" dirty="0" smtClean="0">
                <a:solidFill>
                  <a:srgbClr val="203A4E"/>
                </a:solidFill>
              </a:rPr>
              <a:t>= </a:t>
            </a:r>
            <a:br>
              <a:rPr lang="en-AU" dirty="0" smtClean="0">
                <a:solidFill>
                  <a:srgbClr val="203A4E"/>
                </a:solidFill>
              </a:rPr>
            </a:br>
            <a:r>
              <a:rPr lang="en-AU" dirty="0" smtClean="0">
                <a:solidFill>
                  <a:srgbClr val="203A4E"/>
                </a:solidFill>
              </a:rPr>
              <a:t>No </a:t>
            </a:r>
            <a:r>
              <a:rPr lang="en-AU" dirty="0">
                <a:solidFill>
                  <a:srgbClr val="203A4E"/>
                </a:solidFill>
              </a:rPr>
              <a:t>set hours of Professional Learning</a:t>
            </a:r>
          </a:p>
          <a:p>
            <a:endParaRPr lang="en-AU" dirty="0">
              <a:solidFill>
                <a:srgbClr val="203A4E"/>
              </a:solidFill>
            </a:endParaRPr>
          </a:p>
          <a:p>
            <a:pPr marL="0" indent="0">
              <a:buNone/>
            </a:pPr>
            <a:r>
              <a:rPr lang="en-AU" dirty="0">
                <a:solidFill>
                  <a:srgbClr val="203A4E"/>
                </a:solidFill>
              </a:rPr>
              <a:t>Renewal between… </a:t>
            </a:r>
            <a:r>
              <a:rPr lang="en-AU" sz="2200" dirty="0" smtClean="0">
                <a:solidFill>
                  <a:srgbClr val="203A4E"/>
                </a:solidFill>
              </a:rPr>
              <a:t>(Note: 5 </a:t>
            </a:r>
            <a:r>
              <a:rPr lang="en-AU" sz="2200" dirty="0">
                <a:solidFill>
                  <a:srgbClr val="203A4E"/>
                </a:solidFill>
              </a:rPr>
              <a:t>year registration period) </a:t>
            </a:r>
            <a:endParaRPr lang="en-AU" sz="2200" dirty="0" smtClean="0">
              <a:solidFill>
                <a:srgbClr val="203A4E"/>
              </a:solidFill>
            </a:endParaRPr>
          </a:p>
          <a:p>
            <a:pPr marL="0" indent="0">
              <a:buNone/>
            </a:pPr>
            <a:endParaRPr lang="en-AU" sz="900" dirty="0">
              <a:solidFill>
                <a:srgbClr val="203A4E"/>
              </a:solidFill>
            </a:endParaRPr>
          </a:p>
          <a:p>
            <a:r>
              <a:rPr lang="en-AU" dirty="0">
                <a:solidFill>
                  <a:srgbClr val="203A4E"/>
                </a:solidFill>
              </a:rPr>
              <a:t>7 Dec 2013 – 7 Dec 2014	</a:t>
            </a:r>
            <a:r>
              <a:rPr lang="en-AU" dirty="0" smtClean="0">
                <a:solidFill>
                  <a:srgbClr val="203A4E"/>
                </a:solidFill>
              </a:rPr>
              <a:t>                          20 </a:t>
            </a:r>
            <a:r>
              <a:rPr lang="en-AU" dirty="0">
                <a:solidFill>
                  <a:srgbClr val="203A4E"/>
                </a:solidFill>
              </a:rPr>
              <a:t>Hours </a:t>
            </a:r>
            <a:endParaRPr lang="en-AU" dirty="0" smtClean="0">
              <a:solidFill>
                <a:srgbClr val="203A4E"/>
              </a:solidFill>
            </a:endParaRPr>
          </a:p>
          <a:p>
            <a:r>
              <a:rPr lang="en-AU" dirty="0" smtClean="0">
                <a:solidFill>
                  <a:srgbClr val="203A4E"/>
                </a:solidFill>
              </a:rPr>
              <a:t>7 </a:t>
            </a:r>
            <a:r>
              <a:rPr lang="en-AU" dirty="0">
                <a:solidFill>
                  <a:srgbClr val="203A4E"/>
                </a:solidFill>
              </a:rPr>
              <a:t>Dec 2014 – 7 Dec 2015			40 </a:t>
            </a:r>
            <a:r>
              <a:rPr lang="en-AU" dirty="0" smtClean="0">
                <a:solidFill>
                  <a:srgbClr val="203A4E"/>
                </a:solidFill>
              </a:rPr>
              <a:t>hours</a:t>
            </a:r>
            <a:r>
              <a:rPr lang="en-AU" dirty="0">
                <a:solidFill>
                  <a:srgbClr val="203A4E"/>
                </a:solidFill>
              </a:rPr>
              <a:t> </a:t>
            </a:r>
          </a:p>
          <a:p>
            <a:r>
              <a:rPr lang="en-AU" dirty="0">
                <a:solidFill>
                  <a:srgbClr val="203A4E"/>
                </a:solidFill>
              </a:rPr>
              <a:t>7 Dec 2015 – 7 Dec 2016			60 </a:t>
            </a:r>
            <a:r>
              <a:rPr lang="en-AU" dirty="0" smtClean="0">
                <a:solidFill>
                  <a:srgbClr val="203A4E"/>
                </a:solidFill>
              </a:rPr>
              <a:t>hours</a:t>
            </a:r>
            <a:endParaRPr lang="en-AU" dirty="0">
              <a:solidFill>
                <a:srgbClr val="203A4E"/>
              </a:solidFill>
            </a:endParaRPr>
          </a:p>
          <a:p>
            <a:r>
              <a:rPr lang="en-AU" dirty="0">
                <a:solidFill>
                  <a:srgbClr val="203A4E"/>
                </a:solidFill>
              </a:rPr>
              <a:t>7 Dec 2016 – 7 Dec 2017			80 hours</a:t>
            </a:r>
          </a:p>
          <a:p>
            <a:endParaRPr lang="en-AU" dirty="0">
              <a:solidFill>
                <a:srgbClr val="203A4E"/>
              </a:solidFill>
            </a:endParaRPr>
          </a:p>
          <a:p>
            <a:pPr marL="0" indent="0">
              <a:buNone/>
            </a:pPr>
            <a:endParaRPr lang="en-US" dirty="0"/>
          </a:p>
        </p:txBody>
      </p:sp>
    </p:spTree>
    <p:extLst>
      <p:ext uri="{BB962C8B-B14F-4D97-AF65-F5344CB8AC3E}">
        <p14:creationId xmlns:p14="http://schemas.microsoft.com/office/powerpoint/2010/main" val="26694738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Days Requirements</a:t>
            </a:r>
            <a:endParaRPr lang="en-US" dirty="0"/>
          </a:p>
        </p:txBody>
      </p:sp>
      <p:sp>
        <p:nvSpPr>
          <p:cNvPr id="3" name="Content Placeholder 2"/>
          <p:cNvSpPr>
            <a:spLocks noGrp="1"/>
          </p:cNvSpPr>
          <p:nvPr>
            <p:ph idx="1"/>
          </p:nvPr>
        </p:nvSpPr>
        <p:spPr/>
        <p:txBody>
          <a:bodyPr>
            <a:normAutofit/>
          </a:bodyPr>
          <a:lstStyle/>
          <a:p>
            <a:pPr marL="0" indent="0" algn="ctr">
              <a:buNone/>
            </a:pPr>
            <a:r>
              <a:rPr lang="en-AU" sz="2800" dirty="0">
                <a:solidFill>
                  <a:srgbClr val="203A4E"/>
                </a:solidFill>
              </a:rPr>
              <a:t>The TRB uses the term ‘</a:t>
            </a:r>
            <a:r>
              <a:rPr lang="en-AU" sz="2800" i="1" u="sng" dirty="0">
                <a:solidFill>
                  <a:srgbClr val="203A4E"/>
                </a:solidFill>
              </a:rPr>
              <a:t>Professional </a:t>
            </a:r>
            <a:r>
              <a:rPr lang="en-AU" sz="2800" u="sng" dirty="0" smtClean="0">
                <a:solidFill>
                  <a:srgbClr val="203A4E"/>
                </a:solidFill>
              </a:rPr>
              <a:t>Engagement</a:t>
            </a:r>
            <a:r>
              <a:rPr lang="en-AU" sz="2800" dirty="0" smtClean="0">
                <a:solidFill>
                  <a:srgbClr val="203A4E"/>
                </a:solidFill>
              </a:rPr>
              <a:t>’ to </a:t>
            </a:r>
            <a:r>
              <a:rPr lang="en-AU" sz="2800" dirty="0">
                <a:solidFill>
                  <a:srgbClr val="203A4E"/>
                </a:solidFill>
              </a:rPr>
              <a:t>refer to days completed in an educational venue in Western </a:t>
            </a:r>
            <a:r>
              <a:rPr lang="en-AU" sz="2800" dirty="0" smtClean="0">
                <a:solidFill>
                  <a:srgbClr val="203A4E"/>
                </a:solidFill>
              </a:rPr>
              <a:t>Australia.</a:t>
            </a:r>
            <a:r>
              <a:rPr lang="en-AU" sz="800" dirty="0" smtClean="0">
                <a:solidFill>
                  <a:srgbClr val="203A4E"/>
                </a:solidFill>
              </a:rPr>
              <a:t> </a:t>
            </a:r>
            <a:r>
              <a:rPr lang="en-AU" sz="900" dirty="0" smtClean="0">
                <a:solidFill>
                  <a:srgbClr val="203A4E"/>
                </a:solidFill>
              </a:rPr>
              <a:t> </a:t>
            </a:r>
            <a:endParaRPr lang="en-AU" sz="2800" dirty="0">
              <a:solidFill>
                <a:srgbClr val="203A4E"/>
              </a:solidFill>
            </a:endParaRPr>
          </a:p>
          <a:p>
            <a:pPr marL="0" indent="0" algn="ctr">
              <a:buNone/>
            </a:pPr>
            <a:r>
              <a:rPr lang="en-AU" sz="1500" dirty="0" smtClean="0"/>
              <a:t/>
            </a:r>
            <a:br>
              <a:rPr lang="en-AU" sz="1500" dirty="0" smtClean="0"/>
            </a:br>
            <a:r>
              <a:rPr lang="en-AU" sz="1600" dirty="0" smtClean="0">
                <a:solidFill>
                  <a:srgbClr val="203A4E"/>
                </a:solidFill>
              </a:rPr>
              <a:t>i.e</a:t>
            </a:r>
            <a:r>
              <a:rPr lang="en-AU" sz="1600" dirty="0">
                <a:solidFill>
                  <a:srgbClr val="203A4E"/>
                </a:solidFill>
              </a:rPr>
              <a:t>. If you are renewing your registration in 2018, you MUST have completed AT LEAST 100 TEACHING DAYS AND 100 HOURS OF PROFESSIONAL LEARNING over the five years of registration. </a:t>
            </a:r>
            <a:r>
              <a:rPr lang="en-AU" sz="1600" dirty="0" smtClean="0">
                <a:solidFill>
                  <a:srgbClr val="203A4E"/>
                </a:solidFill>
              </a:rPr>
              <a:t/>
            </a:r>
            <a:br>
              <a:rPr lang="en-AU" sz="1600" dirty="0" smtClean="0">
                <a:solidFill>
                  <a:srgbClr val="203A4E"/>
                </a:solidFill>
              </a:rPr>
            </a:br>
            <a:r>
              <a:rPr lang="en-AU" sz="1600" dirty="0" smtClean="0">
                <a:solidFill>
                  <a:srgbClr val="203A4E"/>
                </a:solidFill>
              </a:rPr>
              <a:t/>
            </a:r>
            <a:br>
              <a:rPr lang="en-AU" sz="1600" dirty="0" smtClean="0">
                <a:solidFill>
                  <a:srgbClr val="203A4E"/>
                </a:solidFill>
              </a:rPr>
            </a:br>
            <a:r>
              <a:rPr lang="en-AU" sz="1500" i="1" dirty="0" smtClean="0">
                <a:solidFill>
                  <a:srgbClr val="203A4E"/>
                </a:solidFill>
              </a:rPr>
              <a:t>NB</a:t>
            </a:r>
            <a:r>
              <a:rPr lang="en-AU" sz="1500" i="1" dirty="0">
                <a:solidFill>
                  <a:srgbClr val="203A4E"/>
                </a:solidFill>
              </a:rPr>
              <a:t>: One year full time teaching in WA is the equivalent of 180 teaching days. </a:t>
            </a:r>
            <a:endParaRPr lang="en-US" i="1" dirty="0">
              <a:solidFill>
                <a:srgbClr val="203A4E"/>
              </a:solidFill>
            </a:endParaRPr>
          </a:p>
        </p:txBody>
      </p:sp>
    </p:spTree>
    <p:extLst>
      <p:ext uri="{BB962C8B-B14F-4D97-AF65-F5344CB8AC3E}">
        <p14:creationId xmlns:p14="http://schemas.microsoft.com/office/powerpoint/2010/main" val="35995955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203A4E"/>
                </a:solidFill>
              </a:rPr>
              <a:t>The TRB’s renewal of </a:t>
            </a:r>
            <a:r>
              <a:rPr lang="en-AU" u="sng" dirty="0">
                <a:solidFill>
                  <a:srgbClr val="203A4E"/>
                </a:solidFill>
                <a:hlinkClick r:id="rId3"/>
              </a:rPr>
              <a:t>Registration Policy</a:t>
            </a:r>
            <a:r>
              <a:rPr lang="en-AU" dirty="0">
                <a:solidFill>
                  <a:srgbClr val="203A4E"/>
                </a:solidFill>
              </a:rPr>
              <a:t> states, </a:t>
            </a:r>
            <a:endParaRPr lang="en-US" dirty="0"/>
          </a:p>
        </p:txBody>
      </p:sp>
      <p:sp>
        <p:nvSpPr>
          <p:cNvPr id="3" name="Content Placeholder 2"/>
          <p:cNvSpPr>
            <a:spLocks noGrp="1"/>
          </p:cNvSpPr>
          <p:nvPr>
            <p:ph idx="1"/>
          </p:nvPr>
        </p:nvSpPr>
        <p:spPr/>
        <p:txBody>
          <a:bodyPr/>
          <a:lstStyle/>
          <a:p>
            <a:pPr marL="0" indent="0" algn="ctr">
              <a:buNone/>
            </a:pPr>
            <a:r>
              <a:rPr lang="en-AU" dirty="0">
                <a:solidFill>
                  <a:srgbClr val="203A4E"/>
                </a:solidFill>
              </a:rPr>
              <a:t/>
            </a:r>
            <a:br>
              <a:rPr lang="en-AU" dirty="0">
                <a:solidFill>
                  <a:srgbClr val="203A4E"/>
                </a:solidFill>
              </a:rPr>
            </a:br>
            <a:r>
              <a:rPr lang="en-AU" i="1" dirty="0" smtClean="0">
                <a:solidFill>
                  <a:srgbClr val="203A4E"/>
                </a:solidFill>
              </a:rPr>
              <a:t>“</a:t>
            </a:r>
            <a:r>
              <a:rPr lang="en-AU" i="1" dirty="0">
                <a:solidFill>
                  <a:srgbClr val="203A4E"/>
                </a:solidFill>
              </a:rPr>
              <a:t>From 7 Dec 2017, the requirement during the current (expiring) registration period is for at least 100 DAYS of teaching and At least 100 HOURS of professional learning activities</a:t>
            </a:r>
            <a:r>
              <a:rPr lang="en-AU" i="1">
                <a:solidFill>
                  <a:srgbClr val="203A4E"/>
                </a:solidFill>
              </a:rPr>
              <a:t>; </a:t>
            </a:r>
            <a:r>
              <a:rPr lang="en-AU" i="1" smtClean="0">
                <a:solidFill>
                  <a:srgbClr val="203A4E"/>
                </a:solidFill>
              </a:rPr>
              <a:t/>
            </a:r>
            <a:br>
              <a:rPr lang="en-AU" i="1" smtClean="0">
                <a:solidFill>
                  <a:srgbClr val="203A4E"/>
                </a:solidFill>
              </a:rPr>
            </a:br>
            <a:r>
              <a:rPr lang="en-AU" i="1" smtClean="0">
                <a:solidFill>
                  <a:srgbClr val="203A4E"/>
                </a:solidFill>
              </a:rPr>
              <a:t>pro</a:t>
            </a:r>
            <a:r>
              <a:rPr lang="en-AU" i="1" dirty="0">
                <a:solidFill>
                  <a:srgbClr val="203A4E"/>
                </a:solidFill>
              </a:rPr>
              <a:t>-rated for shorter registration periods at the rate of 20 days’ teaching per year and 20 hours’ professional learning activities per year of registration”</a:t>
            </a:r>
            <a:r>
              <a:rPr lang="en-AU" dirty="0">
                <a:solidFill>
                  <a:srgbClr val="203A4E"/>
                </a:solidFill>
              </a:rPr>
              <a:t> </a:t>
            </a:r>
            <a:endParaRPr lang="en-US" dirty="0">
              <a:solidFill>
                <a:srgbClr val="203A4E"/>
              </a:solidFill>
            </a:endParaRPr>
          </a:p>
        </p:txBody>
      </p:sp>
    </p:spTree>
    <p:extLst>
      <p:ext uri="{BB962C8B-B14F-4D97-AF65-F5344CB8AC3E}">
        <p14:creationId xmlns:p14="http://schemas.microsoft.com/office/powerpoint/2010/main" val="2634117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need to do?</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
            </a:pPr>
            <a:r>
              <a:rPr lang="en-AU" dirty="0" smtClean="0">
                <a:solidFill>
                  <a:srgbClr val="203A4E"/>
                </a:solidFill>
              </a:rPr>
              <a:t>You need to know when your registration expires as you only </a:t>
            </a:r>
            <a:r>
              <a:rPr lang="en-AU" u="sng" dirty="0" smtClean="0">
                <a:solidFill>
                  <a:srgbClr val="203A4E"/>
                </a:solidFill>
              </a:rPr>
              <a:t>receive ONE reminder</a:t>
            </a:r>
          </a:p>
          <a:p>
            <a:pPr>
              <a:buFont typeface="Wingdings" charset="2"/>
              <a:buChar char="§"/>
            </a:pPr>
            <a:r>
              <a:rPr lang="en-AU" dirty="0" smtClean="0">
                <a:solidFill>
                  <a:srgbClr val="203A4E"/>
                </a:solidFill>
              </a:rPr>
              <a:t> Your renewal </a:t>
            </a:r>
            <a:r>
              <a:rPr lang="en-AU" u="sng" dirty="0" smtClean="0">
                <a:solidFill>
                  <a:srgbClr val="203A4E"/>
                </a:solidFill>
              </a:rPr>
              <a:t>MUST be lodged 28 days before the expiry </a:t>
            </a:r>
            <a:r>
              <a:rPr lang="en-AU" dirty="0" smtClean="0">
                <a:solidFill>
                  <a:srgbClr val="203A4E"/>
                </a:solidFill>
              </a:rPr>
              <a:t>of your current period*</a:t>
            </a:r>
          </a:p>
          <a:p>
            <a:pPr>
              <a:buFont typeface="Wingdings" charset="2"/>
              <a:buChar char="§"/>
            </a:pPr>
            <a:r>
              <a:rPr lang="en-AU" dirty="0" smtClean="0">
                <a:solidFill>
                  <a:srgbClr val="203A4E"/>
                </a:solidFill>
              </a:rPr>
              <a:t>You </a:t>
            </a:r>
            <a:r>
              <a:rPr lang="en-AU" dirty="0">
                <a:solidFill>
                  <a:srgbClr val="203A4E"/>
                </a:solidFill>
              </a:rPr>
              <a:t>need to keep a </a:t>
            </a:r>
            <a:r>
              <a:rPr lang="en-AU" i="1" u="sng" dirty="0">
                <a:solidFill>
                  <a:srgbClr val="203A4E"/>
                </a:solidFill>
              </a:rPr>
              <a:t>manual</a:t>
            </a:r>
            <a:r>
              <a:rPr lang="en-AU" dirty="0">
                <a:solidFill>
                  <a:srgbClr val="203A4E"/>
                </a:solidFill>
              </a:rPr>
              <a:t> </a:t>
            </a:r>
            <a:r>
              <a:rPr lang="en-AU" u="sng" dirty="0">
                <a:solidFill>
                  <a:srgbClr val="203A4E"/>
                </a:solidFill>
                <a:hlinkClick r:id="rId3"/>
              </a:rPr>
              <a:t>activity log</a:t>
            </a:r>
            <a:r>
              <a:rPr lang="en-AU" dirty="0">
                <a:solidFill>
                  <a:srgbClr val="203A4E"/>
                </a:solidFill>
              </a:rPr>
              <a:t>.  This would be a summary sheet that you hand into the TRBWA to renew your registration. You do not need to submit your certificates and evidence BUT you </a:t>
            </a:r>
            <a:r>
              <a:rPr lang="en-AU" b="1" i="1" u="sng" dirty="0">
                <a:solidFill>
                  <a:srgbClr val="203A4E"/>
                </a:solidFill>
              </a:rPr>
              <a:t>do need to keep these for auditing purposes. </a:t>
            </a:r>
            <a:endParaRPr lang="en-AU" dirty="0">
              <a:solidFill>
                <a:srgbClr val="203A4E"/>
              </a:solidFill>
            </a:endParaRPr>
          </a:p>
          <a:p>
            <a:pPr marL="0" indent="0">
              <a:buNone/>
            </a:pPr>
            <a:endParaRPr lang="en-US" dirty="0"/>
          </a:p>
        </p:txBody>
      </p:sp>
    </p:spTree>
    <p:extLst>
      <p:ext uri="{BB962C8B-B14F-4D97-AF65-F5344CB8AC3E}">
        <p14:creationId xmlns:p14="http://schemas.microsoft.com/office/powerpoint/2010/main" val="4625855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93</TotalTime>
  <Words>1109</Words>
  <Application>Microsoft Macintosh PowerPoint</Application>
  <PresentationFormat>On-screen Show (4:3)</PresentationFormat>
  <Paragraphs>118</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Pushpin</vt:lpstr>
      <vt:lpstr>Teacher Registration</vt:lpstr>
      <vt:lpstr>Who is the TRBWA?</vt:lpstr>
      <vt:lpstr>Who are the TRBWA?</vt:lpstr>
      <vt:lpstr>In performing its functions the Board is required to:</vt:lpstr>
      <vt:lpstr>Renewal of Registration</vt:lpstr>
      <vt:lpstr>Mandatory Requirements</vt:lpstr>
      <vt:lpstr>Teaching Days Requirements</vt:lpstr>
      <vt:lpstr>The TRB’s renewal of Registration Policy states, </vt:lpstr>
      <vt:lpstr>What do I need to do?</vt:lpstr>
      <vt:lpstr>PowerPoint Presentation</vt:lpstr>
      <vt:lpstr>PowerPoint Presentation</vt:lpstr>
      <vt:lpstr>PowerPoint Presentation</vt:lpstr>
      <vt:lpstr>What counts as  Professional Learning?</vt:lpstr>
      <vt:lpstr>Acceptable PL</vt:lpstr>
      <vt:lpstr>Where to start?</vt:lpstr>
      <vt:lpstr>TRBWA Website</vt:lpstr>
      <vt:lpstr>PowerPoint Presentation</vt:lpstr>
      <vt:lpstr>PowerPoint Presentation</vt:lpstr>
      <vt:lpstr>PowerPoint Presentation</vt:lpstr>
      <vt:lpstr>National Standards WA</vt:lpstr>
      <vt:lpstr>Professional Standards addressed in this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Registration</dc:title>
  <dc:creator>Tania James</dc:creator>
  <cp:lastModifiedBy>Tania James</cp:lastModifiedBy>
  <cp:revision>61</cp:revision>
  <dcterms:created xsi:type="dcterms:W3CDTF">2013-10-29T09:38:22Z</dcterms:created>
  <dcterms:modified xsi:type="dcterms:W3CDTF">2013-10-30T03:29:05Z</dcterms:modified>
</cp:coreProperties>
</file>